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14" r:id="rId3"/>
    <p:sldId id="315" r:id="rId4"/>
    <p:sldId id="31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4" r:id="rId26"/>
    <p:sldId id="277" r:id="rId27"/>
    <p:sldId id="290" r:id="rId28"/>
    <p:sldId id="278" r:id="rId29"/>
    <p:sldId id="279" r:id="rId30"/>
    <p:sldId id="280" r:id="rId31"/>
    <p:sldId id="281" r:id="rId32"/>
    <p:sldId id="282" r:id="rId33"/>
    <p:sldId id="283" r:id="rId34"/>
    <p:sldId id="285" r:id="rId35"/>
    <p:sldId id="286" r:id="rId36"/>
    <p:sldId id="287" r:id="rId37"/>
    <p:sldId id="288" r:id="rId38"/>
    <p:sldId id="289" r:id="rId39"/>
    <p:sldId id="291" r:id="rId40"/>
    <p:sldId id="292" r:id="rId41"/>
    <p:sldId id="293" r:id="rId42"/>
    <p:sldId id="294" r:id="rId43"/>
    <p:sldId id="295" r:id="rId44"/>
    <p:sldId id="296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17" r:id="rId56"/>
    <p:sldId id="308" r:id="rId57"/>
    <p:sldId id="309" r:id="rId58"/>
    <p:sldId id="310" r:id="rId59"/>
    <p:sldId id="326" r:id="rId60"/>
    <p:sldId id="327" r:id="rId61"/>
    <p:sldId id="325" r:id="rId62"/>
    <p:sldId id="311" r:id="rId63"/>
    <p:sldId id="312" r:id="rId64"/>
    <p:sldId id="313" r:id="rId65"/>
    <p:sldId id="318" r:id="rId66"/>
    <p:sldId id="319" r:id="rId67"/>
    <p:sldId id="320" r:id="rId68"/>
    <p:sldId id="321" r:id="rId69"/>
    <p:sldId id="323" r:id="rId70"/>
    <p:sldId id="328" r:id="rId71"/>
    <p:sldId id="322" r:id="rId72"/>
    <p:sldId id="324" r:id="rId73"/>
    <p:sldId id="329" r:id="rId74"/>
    <p:sldId id="331" r:id="rId75"/>
    <p:sldId id="330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endra KC" initials="SK" lastIdx="3" clrIdx="0">
    <p:extLst>
      <p:ext uri="{19B8F6BF-5375-455C-9EA6-DF929625EA0E}">
        <p15:presenceInfo xmlns:p15="http://schemas.microsoft.com/office/powerpoint/2012/main" userId="S-1-5-21-2452727444-279291596-1720502514-138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4T09:02:07.905" idx="1">
    <p:pos x="10" y="10"/>
    <p:text/>
    <p:extLst>
      <p:ext uri="{C676402C-5697-4E1C-873F-D02D1690AC5C}">
        <p15:threadingInfo xmlns:p15="http://schemas.microsoft.com/office/powerpoint/2012/main" timeZoneBias="-345"/>
      </p:ext>
    </p:extLst>
  </p:cm>
  <p:cm authorId="1" dt="2019-09-04T09:02:13.850" idx="2">
    <p:pos x="106" y="106"/>
    <p:text/>
    <p:extLst>
      <p:ext uri="{C676402C-5697-4E1C-873F-D02D1690AC5C}">
        <p15:threadingInfo xmlns:p15="http://schemas.microsoft.com/office/powerpoint/2012/main" timeZoneBias="-345"/>
      </p:ext>
    </p:extLst>
  </p:cm>
  <p:cm authorId="1" dt="2019-09-04T09:02:20.829" idx="3">
    <p:pos x="202" y="202"/>
    <p:text/>
    <p:extLst>
      <p:ext uri="{C676402C-5697-4E1C-873F-D02D1690AC5C}">
        <p15:threadingInfo xmlns:p15="http://schemas.microsoft.com/office/powerpoint/2012/main" timeZoneBias="-345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uido_van_Rossu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ogramiz.com/python-programming/function" TargetMode="External"/><Relationship Id="rId4" Type="http://schemas.openxmlformats.org/officeDocument/2006/relationships/hyperlink" Target="https://www.programiz.com/python-programming/variables-datatyp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ref_string_replace.asp" TargetMode="External"/><Relationship Id="rId3" Type="http://schemas.openxmlformats.org/officeDocument/2006/relationships/hyperlink" Target="https://www.w3schools.com/python/ref_string_center.asp" TargetMode="External"/><Relationship Id="rId7" Type="http://schemas.openxmlformats.org/officeDocument/2006/relationships/hyperlink" Target="https://www.w3schools.com/python/ref_string_index.asp" TargetMode="External"/><Relationship Id="rId2" Type="http://schemas.openxmlformats.org/officeDocument/2006/relationships/hyperlink" Target="https://www.w3schools.com/python/ref_string_capitaliz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python/ref_string_find.asp" TargetMode="External"/><Relationship Id="rId5" Type="http://schemas.openxmlformats.org/officeDocument/2006/relationships/hyperlink" Target="https://www.w3schools.com/python/ref_string_endswith.asp" TargetMode="External"/><Relationship Id="rId4" Type="http://schemas.openxmlformats.org/officeDocument/2006/relationships/hyperlink" Target="https://www.w3schools.com/python/ref_string_count.asp" TargetMode="External"/><Relationship Id="rId9" Type="http://schemas.openxmlformats.org/officeDocument/2006/relationships/hyperlink" Target="https://www.w3schools.com/python/ref_string_strip.asp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func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FFBB48-1F86-473A-A514-4659D25BE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1DD25EF-FE77-45E4-AB94-ECE9C152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8997F-75D6-4F50-8972-86854191F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547" y="4716401"/>
            <a:ext cx="10805790" cy="1073627"/>
          </a:xfrm>
        </p:spPr>
        <p:txBody>
          <a:bodyPr>
            <a:normAutofit/>
          </a:bodyPr>
          <a:lstStyle/>
          <a:p>
            <a:pPr algn="ctr"/>
            <a:r>
              <a:rPr lang="en-US" sz="6800"/>
              <a:t>PYTHON Programming</a:t>
            </a:r>
          </a:p>
        </p:txBody>
      </p:sp>
      <p:sp>
        <p:nvSpPr>
          <p:cNvPr id="13" name="5-Point Star 31">
            <a:extLst>
              <a:ext uri="{FF2B5EF4-FFF2-40B4-BE49-F238E27FC236}">
                <a16:creationId xmlns:a16="http://schemas.microsoft.com/office/drawing/2014/main" id="{8753D3CD-4047-4AFA-990C-1F2C795BE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03ED8-EB42-44D8-94B4-823317ABB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957" y="5790868"/>
            <a:ext cx="10792448" cy="5625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</a:t>
            </a:r>
            <a:r>
              <a:rPr lang="en-US" dirty="0" err="1"/>
              <a:t>Surendrakc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97F25-69E4-421A-95CF-5FB7B569A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16572-D877-42CF-802B-726B71BB2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263" r="-2" b="38735"/>
          <a:stretch/>
        </p:blipFill>
        <p:spPr>
          <a:xfrm>
            <a:off x="691547" y="691546"/>
            <a:ext cx="10805789" cy="287450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5F395-E8FE-484E-AAF1-E009F4731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76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3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6914A-CE7E-42AD-A97A-57C328D5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26" y="5193101"/>
            <a:ext cx="10968762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i="1" dirty="0"/>
              <a:t>A computer program that transforms source code written in a high-level programming language into a lower level language (</a:t>
            </a:r>
            <a:r>
              <a:rPr lang="en-US" sz="2600" i="1" dirty="0" err="1"/>
              <a:t>COMPILER,interpreter</a:t>
            </a:r>
            <a:r>
              <a:rPr lang="en-US" sz="2600" i="1" dirty="0"/>
              <a:t>)</a:t>
            </a:r>
            <a:endParaRPr lang="en-US" sz="2600" dirty="0"/>
          </a:p>
        </p:txBody>
      </p:sp>
      <p:sp>
        <p:nvSpPr>
          <p:cNvPr id="27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4428E4-3726-4FA4-8EEA-490D1BFE57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74026" y="-17363"/>
            <a:ext cx="11115740" cy="50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2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F65D-D1D3-41FF-933D-754B7ED7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3" y="0"/>
            <a:ext cx="10396882" cy="1151965"/>
          </a:xfrm>
        </p:spPr>
        <p:txBody>
          <a:bodyPr/>
          <a:lstStyle/>
          <a:p>
            <a:r>
              <a:rPr lang="en-US" dirty="0"/>
              <a:t>Compiler vs Interpreter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BA472A-6DA9-48EA-BA36-10CD488ACC9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08384657"/>
              </p:ext>
            </p:extLst>
          </p:nvPr>
        </p:nvGraphicFramePr>
        <p:xfrm>
          <a:off x="0" y="899160"/>
          <a:ext cx="11612216" cy="513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108">
                  <a:extLst>
                    <a:ext uri="{9D8B030D-6E8A-4147-A177-3AD203B41FA5}">
                      <a16:colId xmlns:a16="http://schemas.microsoft.com/office/drawing/2014/main" val="4149237541"/>
                    </a:ext>
                  </a:extLst>
                </a:gridCol>
                <a:gridCol w="5806108">
                  <a:extLst>
                    <a:ext uri="{9D8B030D-6E8A-4147-A177-3AD203B41FA5}">
                      <a16:colId xmlns:a16="http://schemas.microsoft.com/office/drawing/2014/main" val="3775994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74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Compile will parse or analyses all of the language statements for its correctness. If incorrect, throws an error</a:t>
                      </a:r>
                    </a:p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 no error, the compiler will convert source code to machine code.</a:t>
                      </a: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 statements executed line by line DURING Execution</a:t>
                      </a: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4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Generates intermediate object code which further requires linking, hence requires more memory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intermediate object code is generated, hence are memory efficient.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1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generates the error message only after scanning the whole program. Hence debugging is comparatively hard.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Continues translating the program until the first error is met, in which case it stops. Hence debugging is easy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7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compilation is done before execution.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Compilation and execution take place simultaneously.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49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Display all errors after compilation, all at the same time. Debugging harder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Displays error of each line one by one. Debugging easier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23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Compile once and run anytime. Faster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 by line interpreted every time they run. 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34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Programming language like C, C++ use compilers.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Programming language like Python, Ruby use interpreters.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4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70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BFAA-D285-40F7-86D9-C7601EC2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endParaRPr lang="en-US" sz="4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0870D5-BF30-465C-A796-7AFEB0C1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1" y="457201"/>
            <a:ext cx="4915822" cy="46861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ECEC85-5E24-418D-8E81-D932DEA221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8EDB2-61AF-4FA2-A50D-75C10F26E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063" y="457200"/>
            <a:ext cx="6275697" cy="203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7301B-4F46-4646-AFE5-3FABBCE06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063" y="2495550"/>
            <a:ext cx="6275696" cy="172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9A5D8-D844-48B5-BA59-B7261AF03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062" y="3724673"/>
            <a:ext cx="6275696" cy="1418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61CA8-51CF-40D2-A6F0-4585201F5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060" y="5033801"/>
            <a:ext cx="6275696" cy="1338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75536-A149-432D-8DE6-5DBD0C707F95}"/>
              </a:ext>
            </a:extLst>
          </p:cNvPr>
          <p:cNvSpPr txBox="1"/>
          <p:nvPr/>
        </p:nvSpPr>
        <p:spPr>
          <a:xfrm>
            <a:off x="0" y="5634398"/>
            <a:ext cx="541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008000"/>
                </a:highlight>
              </a:rPr>
              <a:t>PYTHON Tops the list: GitHub</a:t>
            </a:r>
          </a:p>
        </p:txBody>
      </p:sp>
    </p:spTree>
    <p:extLst>
      <p:ext uri="{BB962C8B-B14F-4D97-AF65-F5344CB8AC3E}">
        <p14:creationId xmlns:p14="http://schemas.microsoft.com/office/powerpoint/2010/main" val="195637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5E00-EA93-4C98-9ABD-F0B982E1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D1354-2F45-438D-B5CD-0880D5E731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Python is not named after the snake. It’s named after the British TV show Monty Python’s Fly Circus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was introduced by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Guido Van Rossum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 1989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 Programming influenced the design and development of python.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36E31-F7CE-4D4C-857B-2E5A8213A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9399"/>
          <a:stretch/>
        </p:blipFill>
        <p:spPr>
          <a:xfrm>
            <a:off x="6094410" y="10"/>
            <a:ext cx="5638045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535DA-1ECE-47B4-9BC6-5847C7B4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2" y="685800"/>
            <a:ext cx="4591050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BFA32-46BF-4ED8-BBEF-603B18ECC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09" y="5326214"/>
            <a:ext cx="563804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5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6825-90E8-4C89-8A2F-0F61F443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FEATURES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3FFF6-4E00-46C4-AE9A-42B6D0C7BB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EACED-7578-47FA-899A-F7410AB6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741426" cy="64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2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3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F129D8-A828-42A7-85F3-DE2C4D0FE3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790223" y="643467"/>
            <a:ext cx="1061155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9A60C-0199-43C1-B655-B881486380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7" y="1002633"/>
            <a:ext cx="10439216" cy="36015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182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A723-AB9B-4D74-BE02-9AF00671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How to Install Python (Environment Set-up)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DA83-C758-40C6-B1EE-AA59A550EE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Visit the link </a:t>
            </a:r>
            <a:r>
              <a:rPr lang="en-US" i="1" dirty="0">
                <a:hlinkClick r:id="rId2"/>
              </a:rPr>
              <a:t>https://</a:t>
            </a:r>
            <a:r>
              <a:rPr lang="en-US" i="1" dirty="0" err="1">
                <a:hlinkClick r:id="rId2"/>
              </a:rPr>
              <a:t>www.python.org</a:t>
            </a:r>
            <a:r>
              <a:rPr lang="en-US" i="1" dirty="0">
                <a:hlinkClick r:id="rId2"/>
              </a:rPr>
              <a:t>/downloads/</a:t>
            </a:r>
            <a:r>
              <a:rPr lang="en-US" dirty="0"/>
              <a:t> to download the latest release of Python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703C1-6F0C-44A3-A8B7-7503A45E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8" y="44724"/>
            <a:ext cx="4135695" cy="2827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56B58-8381-4B49-BEE7-7B6ECD3FB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849" y="0"/>
            <a:ext cx="7771945" cy="2872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DF097-881F-4342-B933-24835C562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849" y="2881589"/>
            <a:ext cx="3741826" cy="34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793BCE-2E53-45A8-8E95-A90DF98FF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7" y="2872067"/>
            <a:ext cx="4006072" cy="3476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F0D8F-DE21-4FA1-8FAF-D8F3DA157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929" y="2862539"/>
            <a:ext cx="4004601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169BFF-80B7-4057-8312-362281F63477}"/>
              </a:ext>
            </a:extLst>
          </p:cNvPr>
          <p:cNvSpPr txBox="1"/>
          <p:nvPr/>
        </p:nvSpPr>
        <p:spPr>
          <a:xfrm>
            <a:off x="24777" y="-107289"/>
            <a:ext cx="617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https://</a:t>
            </a:r>
            <a:r>
              <a:rPr lang="en-US" sz="2800" dirty="0" err="1">
                <a:solidFill>
                  <a:srgbClr val="FF0000"/>
                </a:solidFill>
              </a:rPr>
              <a:t>www.python.org</a:t>
            </a:r>
            <a:r>
              <a:rPr lang="en-US" sz="2800" dirty="0">
                <a:solidFill>
                  <a:srgbClr val="FF0000"/>
                </a:solidFill>
              </a:rPr>
              <a:t>/downloads/</a:t>
            </a:r>
          </a:p>
        </p:txBody>
      </p:sp>
    </p:spTree>
    <p:extLst>
      <p:ext uri="{BB962C8B-B14F-4D97-AF65-F5344CB8AC3E}">
        <p14:creationId xmlns:p14="http://schemas.microsoft.com/office/powerpoint/2010/main" val="245316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104D-59CD-47CF-891E-4944B953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8972E0-7FEF-4F56-A65C-118093C89D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472332" cy="2855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7E4BB-AAF4-413D-AA20-7FC09B9C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332" y="23532"/>
            <a:ext cx="3105150" cy="285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27D2D-5290-4028-B3D1-2BCB7C08B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34" y="23533"/>
            <a:ext cx="3486150" cy="487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2E117-2283-4526-BC9A-6FCD48159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5741"/>
            <a:ext cx="4314825" cy="3601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D75B8D-FB3D-44C9-9A87-7F50DC11C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70" y="2855742"/>
            <a:ext cx="4238625" cy="3601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0DA37-555B-4E67-9EC2-2456F0E40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395" y="4900419"/>
            <a:ext cx="3328089" cy="155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A82A-534C-459C-A4A9-9BFBC6BD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4400" dirty="0"/>
              <a:t>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9CCC8-6163-461B-9DBB-8C643CD2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83" y="689358"/>
            <a:ext cx="5943145" cy="4219634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FC13487-DC20-450B-B2DD-A874F67CC49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29453112"/>
              </p:ext>
            </p:extLst>
          </p:nvPr>
        </p:nvGraphicFramePr>
        <p:xfrm>
          <a:off x="7559071" y="1577008"/>
          <a:ext cx="3904059" cy="356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4059">
                  <a:extLst>
                    <a:ext uri="{9D8B030D-6E8A-4147-A177-3AD203B41FA5}">
                      <a16:colId xmlns:a16="http://schemas.microsoft.com/office/drawing/2014/main" val="3437835778"/>
                    </a:ext>
                  </a:extLst>
                </a:gridCol>
              </a:tblGrid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Save and reload code files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06052"/>
                  </a:ext>
                </a:extLst>
              </a:tr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Debugging support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9067"/>
                  </a:ext>
                </a:extLst>
              </a:tr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Syntax highlighting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051594"/>
                  </a:ext>
                </a:extLst>
              </a:tr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Automatic code formatting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23519"/>
                  </a:ext>
                </a:extLst>
              </a:tr>
              <a:tr h="1226028">
                <a:tc>
                  <a:txBody>
                    <a:bodyPr/>
                    <a:lstStyle/>
                    <a:p>
                      <a:r>
                        <a:rPr lang="en-US" dirty="0"/>
                        <a:t>MANY MORE…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4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11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4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ED820E-3368-4663-B73F-7563D5EAA0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9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37A05B-5EE5-46EF-B1F8-182A3F3C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ECE753A3-CB2D-4B90-A1D6-68B9618BB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A443A-62A7-44FA-AC12-5E09BE08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0DC2B-D334-4F7A-9529-C5B0DF32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319746"/>
            <a:ext cx="4949172" cy="1151965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PYTHON VARIABLE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FD4B4-4CBF-45BF-8D6F-E7A45A0ECF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245704"/>
            <a:ext cx="6032106" cy="51350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SOMETHING THAT CAN CHANGE.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a way of referring to a memory location used by a computer program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THE NAME GIVEN TO THE PORTION OF MEMORY LOCATION WHERE DIFFERENT KINDS OF DATA ARE STORED. While the program is running, variables are accessed and sometimes changed, i.e., a new value will be assigned to a variable.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05428F-EF1F-485B-AD40-16C5BA5C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10" y="0"/>
            <a:ext cx="5653481" cy="62399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381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9E2719-3179-4CB2-9E0D-7403C5056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2FA7B314-1C7F-48F1-A359-A30AD5537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FEA56A-DD53-4B5F-A09A-BF4585AF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3EFF-B29F-4D4B-8C17-0199EA9B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447C7-2663-4898-985E-7E4707B793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-25398" y="-38718"/>
            <a:ext cx="6094412" cy="6419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48077-2B42-4128-B7A1-FA5F164B0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36"/>
          <a:stretch/>
        </p:blipFill>
        <p:spPr>
          <a:xfrm>
            <a:off x="6119811" y="3025520"/>
            <a:ext cx="5628084" cy="3355276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BBEE01-2C7F-4748-BCBF-BE23AAE514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09" b="-1"/>
          <a:stretch/>
        </p:blipFill>
        <p:spPr>
          <a:xfrm>
            <a:off x="6094412" y="0"/>
            <a:ext cx="5653481" cy="3025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70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F106-46C0-4185-B1A6-BEF643EE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NAMING CONVENTION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55B2D3-6226-4A80-BE49-DA14DE15802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6253586"/>
              </p:ext>
            </p:extLst>
          </p:nvPr>
        </p:nvGraphicFramePr>
        <p:xfrm>
          <a:off x="685800" y="2063750"/>
          <a:ext cx="1039495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4950">
                  <a:extLst>
                    <a:ext uri="{9D8B030D-6E8A-4147-A177-3AD203B41FA5}">
                      <a16:colId xmlns:a16="http://schemas.microsoft.com/office/drawing/2014/main" val="2918751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first character of the variable must be an alphabet or underscore ( _ 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All the characters except the first character may be an alphabet of lower-case(a-z), upper-case (A-Z), underscore or digit (0-9)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7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Identifier name must not contain any white-space, or special character (!, @, #, %, ^, &amp;, *)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91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Identifier name must not be similar to any keyword defined in the language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9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Identifier names are case sensitive for example my name,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MyName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is not the same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0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Examples of valid identifiers : a123, _n, n_9,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6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Examples of invalid identifiers: 1a, n%4, n 9, etc.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variable assignments is also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058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Syntax: </a:t>
                      </a:r>
                      <a:r>
                        <a:rPr lang="en-US" dirty="0" err="1"/>
                        <a:t>variable_name</a:t>
                      </a:r>
                      <a:r>
                        <a:rPr lang="en-US" dirty="0"/>
                        <a:t>=value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4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022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F82C-BD1D-4F8F-B7E1-A0E5305B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189" y="26504"/>
            <a:ext cx="3072869" cy="68911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keywords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418D8A-03CD-4D20-969E-15E492C8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57" y="1151965"/>
            <a:ext cx="6557897" cy="36888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451117-A02D-430E-9838-67CF6B3215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9071" y="622852"/>
            <a:ext cx="4132689" cy="4956313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 are the reserved words in Python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use a keyword as a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Python Variables"/>
              </a:rPr>
              <a:t>variable 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Python Functions"/>
              </a:rPr>
              <a:t>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name or any other identifier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Python, keywords are case sensitive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33 keywords in Python 3.7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pre-defined meanings and these keywords have to be used to develop programming instructions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01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7F5E-7D11-45A1-8867-6B2AC6F9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3" y="102704"/>
            <a:ext cx="3072869" cy="11519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datatypes</a:t>
            </a:r>
          </a:p>
        </p:txBody>
      </p:sp>
      <p:sp>
        <p:nvSpPr>
          <p:cNvPr id="60" name="Rectangle 37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A120C8-0503-497C-BC56-0D599835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85" y="0"/>
            <a:ext cx="8072077" cy="5598942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B5E52DA8-9BF8-4444-801C-BA681F136E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18508" y="1050630"/>
            <a:ext cx="3773251" cy="4548312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information stored in a variable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data types are dynamic, because we don’t need to mention type of the variable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41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1B01-0BBB-4FB0-8C49-6A8DA318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0" y="98647"/>
            <a:ext cx="5767754" cy="1151965"/>
          </a:xfrm>
        </p:spPr>
        <p:txBody>
          <a:bodyPr>
            <a:normAutofit/>
          </a:bodyPr>
          <a:lstStyle/>
          <a:p>
            <a:r>
              <a:rPr lang="en-US" sz="3800" dirty="0"/>
              <a:t>Type conversion (casting)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832E7-6F7E-4ABD-850C-946ED649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1" y="581053"/>
            <a:ext cx="2534026" cy="1824498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FA505-D5CD-4C66-A2E7-7EC22095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273" y="674630"/>
            <a:ext cx="2534026" cy="164057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BCBCF-476C-488B-9635-7C6B6D8BA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363" y="2927082"/>
            <a:ext cx="3956303" cy="237378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976EC-BE11-441A-8AA0-4A1F29BD38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4299" y="942535"/>
            <a:ext cx="5905615" cy="45157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one data type to another type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INT(): CONVERTS AN INTEGER NUMBER FROM AN INTEGER LITERAL, A FLOAT LITERAL (BY ROUNDING TO THE PREVIOUS WHOLE NUMBER), OR A STRING LITERAL (providing the string represents a whole number)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Float(): converts a float number from an integer literal, a float literal or a string literal (providing a string represents a float or an integer)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Str(): converts a string from a wide variety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data types including strings, integer and float literals</a:t>
            </a:r>
          </a:p>
        </p:txBody>
      </p:sp>
    </p:spTree>
    <p:extLst>
      <p:ext uri="{BB962C8B-B14F-4D97-AF65-F5344CB8AC3E}">
        <p14:creationId xmlns:p14="http://schemas.microsoft.com/office/powerpoint/2010/main" val="474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49FE-66A7-4DB8-9A65-5E3A633C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4400"/>
              <a:t>OPERATORS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E8100-F6E8-4D8D-B6E2-ACE3CB10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0"/>
            <a:ext cx="7969992" cy="640079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713F3E-DD77-4E0B-BD9D-691B1CA6ED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4770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8AE9-F460-4A8E-8E20-78BF7A48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288DA-30E1-466B-A69A-E9F37A8379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Literal</a:t>
            </a:r>
          </a:p>
          <a:p>
            <a:r>
              <a:rPr lang="en-US" sz="5400" dirty="0"/>
              <a:t>Input from the user</a:t>
            </a:r>
          </a:p>
          <a:p>
            <a:r>
              <a:rPr lang="en-US" sz="5400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346358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EA1-18F6-4C81-90FC-1C7319AE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dirty="0"/>
              <a:t>Error-Syntax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9D67C6-7DA1-465E-931C-CE6DE4A8A2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51801700"/>
              </p:ext>
            </p:extLst>
          </p:nvPr>
        </p:nvGraphicFramePr>
        <p:xfrm>
          <a:off x="1" y="795130"/>
          <a:ext cx="6692348" cy="5539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348">
                  <a:extLst>
                    <a:ext uri="{9D8B030D-6E8A-4147-A177-3AD203B41FA5}">
                      <a16:colId xmlns:a16="http://schemas.microsoft.com/office/drawing/2014/main" val="2070568147"/>
                    </a:ext>
                  </a:extLst>
                </a:gridCol>
              </a:tblGrid>
              <a:tr h="689008">
                <a:tc>
                  <a:txBody>
                    <a:bodyPr/>
                    <a:lstStyle/>
                    <a:p>
                      <a:r>
                        <a:rPr lang="en-US" dirty="0"/>
                        <a:t>Also known as compile time error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55316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Mistakes that are against the rules of the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6409"/>
                  </a:ext>
                </a:extLst>
              </a:tr>
              <a:tr h="1870165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Python, every closing parenthesis should be matched with a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preceding opening parenthesis. So the next command has a syntax error.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(75-12)/4)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950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find out: IDEs highlight the mistakes when you write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81556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 receive an error message when you try to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229"/>
                  </a:ext>
                </a:extLst>
              </a:tr>
              <a:tr h="98429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an interpreted language (like Python) the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code is not executed if syntactically incorrect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102073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48557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7795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99DB0C2-14F5-46D8-A71D-9CF2CF59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8" y="-207686"/>
            <a:ext cx="4978054" cy="271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B2124-C816-4872-80FF-E8072355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347" y="2506939"/>
            <a:ext cx="4978056" cy="38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81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EA1-18F6-4C81-90FC-1C7319AE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dirty="0"/>
              <a:t>Error-runtime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9D67C6-7DA1-465E-931C-CE6DE4A8A2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1508099"/>
              </p:ext>
            </p:extLst>
          </p:nvPr>
        </p:nvGraphicFramePr>
        <p:xfrm>
          <a:off x="0" y="795129"/>
          <a:ext cx="6800711" cy="557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711">
                  <a:extLst>
                    <a:ext uri="{9D8B030D-6E8A-4147-A177-3AD203B41FA5}">
                      <a16:colId xmlns:a16="http://schemas.microsoft.com/office/drawing/2014/main" val="2070568147"/>
                    </a:ext>
                  </a:extLst>
                </a:gridCol>
              </a:tblGrid>
              <a:tr h="697396">
                <a:tc>
                  <a:txBody>
                    <a:bodyPr/>
                    <a:lstStyle/>
                    <a:p>
                      <a:r>
                        <a:rPr lang="en-US" dirty="0"/>
                        <a:t>Also known as compile time error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55316"/>
                  </a:ext>
                </a:extLst>
              </a:tr>
              <a:tr h="69739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is syntactically correct, however, results in the performance of illegal operation.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6409"/>
                  </a:ext>
                </a:extLst>
              </a:tr>
              <a:tr h="1594047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Python, dividing by zero is illegal. Hence the next command is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syntactically correct, but causes a runtime error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(75-12)/(4-2*2)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950"/>
                  </a:ext>
                </a:extLst>
              </a:tr>
              <a:tr h="996280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Python, we cannot 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objects of different types.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Birthday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 + "February " + 1991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81556"/>
                  </a:ext>
                </a:extLst>
              </a:tr>
              <a:tr h="159404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Will be identified, but not until code is running. With large code this could result in long delay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Runtime errors are called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exceptions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because they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usually mean something exceptional has happened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22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A9D1321-0DC7-4D0E-8AA7-78BF9E6E5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6" y="1"/>
            <a:ext cx="5052668" cy="3139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AF99B-1409-4EC8-84F4-25D9E35F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11" y="3139140"/>
            <a:ext cx="4944303" cy="32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57AF4D-052F-4F8E-88B2-740D5A3DCA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7" y="948098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32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EA1-18F6-4C81-90FC-1C7319AE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dirty="0"/>
              <a:t>Error-logical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9D67C6-7DA1-465E-931C-CE6DE4A8A2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5783604"/>
              </p:ext>
            </p:extLst>
          </p:nvPr>
        </p:nvGraphicFramePr>
        <p:xfrm>
          <a:off x="0" y="795129"/>
          <a:ext cx="6800711" cy="5618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711">
                  <a:extLst>
                    <a:ext uri="{9D8B030D-6E8A-4147-A177-3AD203B41FA5}">
                      <a16:colId xmlns:a16="http://schemas.microsoft.com/office/drawing/2014/main" val="2070568147"/>
                    </a:ext>
                  </a:extLst>
                </a:gridCol>
              </a:tblGrid>
              <a:tr h="6741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55316"/>
                  </a:ext>
                </a:extLst>
              </a:tr>
              <a:tr h="67414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is when code is syntactically correct, and runs without errors, but is still incorrect.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6409"/>
                  </a:ext>
                </a:extLst>
              </a:tr>
              <a:tr h="1540898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following code aimed to find the average of 3 numerical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values stored in the variables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a,b,c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a + b + c / 3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fails because we forgot the brackets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950"/>
                  </a:ext>
                </a:extLst>
              </a:tr>
              <a:tr h="1149085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 saw earlier that the following code causes no error.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Birthday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str(29) + "February " + str(1991)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However, 1991 was not a leap year so it cannot be correct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81556"/>
                  </a:ext>
                </a:extLst>
              </a:tr>
              <a:tr h="1540898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These are the most difficult errors to uncover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error messages provided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.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Caused by computers doing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what you told them to do</a:t>
                      </a:r>
                      <a:b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instead of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what you wanted them to do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2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87AB3D2-EB1D-41B5-AB84-4C4F7A9D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11" y="92765"/>
            <a:ext cx="5281820" cy="62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8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43B2-C29F-438F-AE44-35115494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2C51-00E3-4B3E-8026-DBD9D9A608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errors are commonly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&amp; correcting them is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Bugs are common place in programming.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cannot avoid them, you must deal with them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 is one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skills for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programmer.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even argue it is the most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 / challenging part of programming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KIND OF DETECTIVE WORK, YOU HAVE SOME/NO CLUE, AND YOU HAVE TO FIND THAT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A13FF-83F8-4F46-8A58-1AFBEAE9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28" y="-181255"/>
            <a:ext cx="7610622" cy="22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9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1AC45A-F9B7-4D03-9EC3-BA0410EE6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34" y="1"/>
            <a:ext cx="11721533" cy="398062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FE70-0274-484E-B5DC-013E6383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5791144" cy="410967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C02E0-3D58-4737-9C61-BB18CCACB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89" y="0"/>
            <a:ext cx="5794811" cy="410968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1FC3B-CE9A-4567-83E2-E185C75C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134" y="4109680"/>
            <a:ext cx="11730000" cy="2299058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CFF92-AADF-4E81-B1E8-372E8ED6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67829"/>
            <a:ext cx="3373149" cy="1608035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dEBUGGING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366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1AC45A-F9B7-4D03-9EC3-BA0410EE6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34" y="1"/>
            <a:ext cx="11721533" cy="398062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59135-DF4E-49E8-8CDB-ED39A2BD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98474"/>
            <a:ext cx="5791144" cy="407909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0C4CB-A27B-4185-9C5A-6BFD9DB8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89" y="-129056"/>
            <a:ext cx="5794811" cy="4238736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51FC3B-CE9A-4567-83E2-E185C75C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134" y="4109680"/>
            <a:ext cx="11730000" cy="2299058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A710B-9366-45EB-AEE6-D0AF2727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67829"/>
            <a:ext cx="3373149" cy="160803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debugging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7E63-A658-4A52-98C0-8909D930FF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4682" y="4267829"/>
            <a:ext cx="6635805" cy="1608035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F8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66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997F-75D6-4F50-8972-86854191F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547" y="4716401"/>
            <a:ext cx="10805790" cy="1073627"/>
          </a:xfrm>
        </p:spPr>
        <p:txBody>
          <a:bodyPr>
            <a:normAutofit/>
          </a:bodyPr>
          <a:lstStyle/>
          <a:p>
            <a:pPr algn="ctr"/>
            <a:r>
              <a:rPr lang="en-US" sz="6800" dirty="0">
                <a:highlight>
                  <a:srgbClr val="000000"/>
                </a:highlight>
              </a:rPr>
              <a:t>END OF WEEK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03ED8-EB42-44D8-94B4-823317ABB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957" y="5790868"/>
            <a:ext cx="10792448" cy="5625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</a:t>
            </a:r>
            <a:r>
              <a:rPr lang="en-US" dirty="0" err="1"/>
              <a:t>Surendrakc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16572-D877-42CF-802B-726B71BB2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63" r="-2" b="38735"/>
          <a:stretch/>
        </p:blipFill>
        <p:spPr>
          <a:xfrm>
            <a:off x="0" y="307233"/>
            <a:ext cx="10986052" cy="38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39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DB73-9BC3-416D-9B7E-2692B59B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06" y="497052"/>
            <a:ext cx="3072869" cy="1151965"/>
          </a:xfrm>
        </p:spPr>
        <p:txBody>
          <a:bodyPr>
            <a:normAutofit/>
          </a:bodyPr>
          <a:lstStyle/>
          <a:p>
            <a:r>
              <a:rPr lang="en-US" sz="2800" dirty="0"/>
              <a:t>BOOLEAN LOGIC AND LOGICAL OPERATOR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192C7-B0E5-4AF2-8EC1-1BED8348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4" y="689358"/>
            <a:ext cx="6297962" cy="42196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33FBF-0DFA-42B0-BD82-F25F2D307D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6172" y="1649016"/>
            <a:ext cx="4132690" cy="3494321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logical operators are used primarily in the expression evaluation to make a decision. Python supports the following logical operators (and, or , not)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224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78891-3501-442A-A1BF-223D2DAD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025" y="675961"/>
            <a:ext cx="3224837" cy="540089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SHORT CIRCUIT OPERATTION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E5CC2-431A-4A5B-93BD-A22B4ADFFC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0"/>
            <a:ext cx="7537704" cy="68579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has a useful feature called short circuit operation that acts on logical operator and/or</a:t>
            </a:r>
          </a:p>
          <a:p>
            <a:pPr algn="just">
              <a:lnSpc>
                <a:spcPct val="11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stops computing further when they know the answer.</a:t>
            </a:r>
          </a:p>
          <a:p>
            <a:pPr algn="just">
              <a:lnSpc>
                <a:spcPct val="11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7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y = 10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if x &gt;6 or y &lt; 20: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print('OK’)</a:t>
            </a:r>
          </a:p>
          <a:p>
            <a:pPr algn="just">
              <a:lnSpc>
                <a:spcPct val="11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AS SOON AS PYTHON DISCOVERS THAT X IS GREATER THAN 6, IT KNOWS AHT WHOLE OR STATEMENT IS TRUE, SO IT DOESN’T BOTHER CHECKING Y. IT DOESN’T MATTER WHETHER Y IS LESS THAN 20 OR NOT, IT WON’T AFFECT THE OUTCOME CECAUSE AN OR STATEMENT IS ALWAYS TRUE IF EITHER OF THE CONDITIONS IS TRUE.</a:t>
            </a:r>
          </a:p>
          <a:p>
            <a:pPr algn="just">
              <a:lnSpc>
                <a:spcPct val="11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 </a:t>
            </a:r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guarantees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not to evaluate the second term if the first term is true</a:t>
            </a:r>
          </a:p>
          <a:p>
            <a:pPr algn="just">
              <a:lnSpc>
                <a:spcPct val="11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5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y = 10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if x &gt; 6 and y &lt; 20: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	print('OK’)</a:t>
            </a:r>
          </a:p>
          <a:p>
            <a:pPr algn="just">
              <a:lnSpc>
                <a:spcPct val="11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X&gt;6 IS FALSE. SO PYTHON NEVER EVALUATES Y&lt;20 BECAUSE IT ALREADY KNOWS THE FINAL RESULT WILL BE FALSE.</a:t>
            </a:r>
          </a:p>
          <a:p>
            <a:pPr algn="just">
              <a:lnSpc>
                <a:spcPct val="11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OR STATEMENT STOPS AS SOON AS IF ENCOUNTERS THE FIRST TRUE CASE</a:t>
            </a:r>
          </a:p>
          <a:p>
            <a:pPr algn="just">
              <a:lnSpc>
                <a:spcPct val="11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AND STATEMENT STOPS AS SSON AS IF ENCOUNTERS THE FIRST FALSE CASE.</a:t>
            </a:r>
          </a:p>
          <a:p>
            <a:pPr>
              <a:lnSpc>
                <a:spcPct val="110000"/>
              </a:lnSpc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927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504B-ECF2-46E5-9FD5-F01F601B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738"/>
            <a:ext cx="2254349" cy="2172665"/>
          </a:xfrm>
        </p:spPr>
        <p:txBody>
          <a:bodyPr>
            <a:normAutofit/>
          </a:bodyPr>
          <a:lstStyle/>
          <a:p>
            <a:r>
              <a:rPr lang="en-US" sz="2400" dirty="0"/>
              <a:t>Short circuiting to avoid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F035E-0C84-4A8E-BAF8-D2662B59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869" y="67265"/>
            <a:ext cx="4979962" cy="303900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F75BF-6960-4FFE-A81B-7F6EB3149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831" y="36058"/>
            <a:ext cx="4577417" cy="3039001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195E6-4C45-4817-B934-7704FE79B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7475"/>
            <a:ext cx="11404599" cy="2489601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72739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A35B-D442-4937-B8EC-7DA98E93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3100"/>
              <a:t>Decision making STATEMENTS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0D345-DED7-4B1F-AEE0-5133575D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" y="457200"/>
            <a:ext cx="6927193" cy="46861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2A38-62C2-461D-A9E2-AC8AACE524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4909" y="1669774"/>
            <a:ext cx="4026851" cy="3473564"/>
          </a:xfrm>
        </p:spPr>
        <p:txBody>
          <a:bodyPr anchor="t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everything was sequential execution.</a:t>
            </a:r>
          </a:p>
          <a:p>
            <a:pPr algn="just">
              <a:lnSpc>
                <a:spcPct val="110000"/>
              </a:lnSpc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consider our real-time scenario every day, we make some decisions and based on the decisions made we will take further actions</a:t>
            </a:r>
          </a:p>
          <a:p>
            <a:pPr algn="just">
              <a:lnSpc>
                <a:spcPct val="110000"/>
              </a:lnSpc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statements gives us an ability to check conditions and change the behavior or the program accordingly.</a:t>
            </a:r>
          </a:p>
          <a:p>
            <a:pPr algn="just">
              <a:lnSpc>
                <a:spcPct val="110000"/>
              </a:lnSpc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program flow</a:t>
            </a:r>
          </a:p>
          <a:p>
            <a:pPr algn="just">
              <a:lnSpc>
                <a:spcPct val="110000"/>
              </a:lnSpc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659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8D55-4E1D-4783-BDDC-A05B8213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4903637" cy="11519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If statement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3221CB04-ECEE-49E9-8E7B-AC018D09FD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486" y="2063397"/>
            <a:ext cx="4902611" cy="323746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A55D05-CD37-41C5-A5FB-83F4C2D60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23" b="3"/>
          <a:stretch/>
        </p:blipFill>
        <p:spPr>
          <a:xfrm>
            <a:off x="0" y="0"/>
            <a:ext cx="4903637" cy="400929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D46F4-B0A1-4750-B54D-71CD0379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11" y="2740068"/>
            <a:ext cx="3835852" cy="285721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823A0-31EC-4FDD-B8D9-AC2ACE14A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051" y="4009292"/>
            <a:ext cx="4902611" cy="1587987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BE1424-FE80-4562-89B7-B3BF3C0BD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73" y="-6278"/>
            <a:ext cx="3805390" cy="2675563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9B4FE-C06B-43C3-B136-1789F2D03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899" y="-43143"/>
            <a:ext cx="2936421" cy="2783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B134E2-590B-4AE8-8E4A-E5295C9C3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403" y="2669285"/>
            <a:ext cx="2947918" cy="2927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83E0B4-DEFC-444B-AE37-9E6A018957B2}"/>
              </a:ext>
            </a:extLst>
          </p:cNvPr>
          <p:cNvSpPr txBox="1"/>
          <p:nvPr/>
        </p:nvSpPr>
        <p:spPr>
          <a:xfrm>
            <a:off x="0" y="5597277"/>
            <a:ext cx="501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STATEMENT IN PYTHON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F08CFE-5A48-4F47-894B-D642ADCA8437}"/>
              </a:ext>
            </a:extLst>
          </p:cNvPr>
          <p:cNvSpPr txBox="1"/>
          <p:nvPr/>
        </p:nvSpPr>
        <p:spPr>
          <a:xfrm>
            <a:off x="7178685" y="5583463"/>
            <a:ext cx="4789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INDENTION..very</a:t>
            </a:r>
            <a:r>
              <a:rPr lang="en-US" sz="3200" dirty="0"/>
              <a:t> important</a:t>
            </a:r>
          </a:p>
        </p:txBody>
      </p:sp>
    </p:spTree>
    <p:extLst>
      <p:ext uri="{BB962C8B-B14F-4D97-AF65-F5344CB8AC3E}">
        <p14:creationId xmlns:p14="http://schemas.microsoft.com/office/powerpoint/2010/main" val="10981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10BDC6A-27CF-4D3D-987D-A64004D1B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7FCAC22-642A-422B-8E48-FC011B5CD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EBB4D63D-5B79-4759-930C-06044A25A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C80661D-03E7-4C80-9634-B3F09E3E8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A3758B-0FB4-4446-B0D7-04F22D909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16862A-C454-4F2D-9748-C0895C3265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-41379" y="0"/>
            <a:ext cx="5741148" cy="5600215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7C3C8-3B07-4D6E-8A9B-3C6F78560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768" y="0"/>
            <a:ext cx="5699767" cy="2973404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88818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B5FF-A2FB-48FD-8C0D-AA5AD87F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3F83-2463-47FC-9151-75DF70E16E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45D7E-51DD-431B-85DC-19A2FA41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64702" cy="416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57E9F-B7A5-4B41-A933-8929D5B6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14316"/>
            <a:ext cx="5964703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6C15A-6810-468A-97FD-1A5F53AF2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702" y="-1"/>
            <a:ext cx="5702251" cy="3094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317EE-02A4-447F-9700-3DDAF3189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702" y="2895115"/>
            <a:ext cx="5570953" cy="270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A71ED-7FBD-40C6-911A-56736066240E}"/>
              </a:ext>
            </a:extLst>
          </p:cNvPr>
          <p:cNvSpPr txBox="1"/>
          <p:nvPr/>
        </p:nvSpPr>
        <p:spPr>
          <a:xfrm>
            <a:off x="172278" y="5711687"/>
            <a:ext cx="5964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ELSE STATEMENT</a:t>
            </a:r>
          </a:p>
        </p:txBody>
      </p:sp>
    </p:spTree>
    <p:extLst>
      <p:ext uri="{BB962C8B-B14F-4D97-AF65-F5344CB8AC3E}">
        <p14:creationId xmlns:p14="http://schemas.microsoft.com/office/powerpoint/2010/main" val="473527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A634-1361-480B-90AA-693F072F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3B80F-CA50-4CB5-9592-ABBBBD46AD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64ACF-B044-485E-81C4-0A8A0672F9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668086" cy="561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F63B29-99EC-4237-A160-3641B719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87" y="0"/>
            <a:ext cx="5098218" cy="3181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17E8B-3D6C-4752-AE03-214132178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87" y="3181349"/>
            <a:ext cx="5098218" cy="2431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CEF4D2-72D8-40E5-AFF0-3B629378F86F}"/>
              </a:ext>
            </a:extLst>
          </p:cNvPr>
          <p:cNvSpPr txBox="1"/>
          <p:nvPr/>
        </p:nvSpPr>
        <p:spPr>
          <a:xfrm>
            <a:off x="0" y="5657763"/>
            <a:ext cx="585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ELIF STATEMENT (ELSE-IF LADDER)</a:t>
            </a:r>
          </a:p>
        </p:txBody>
      </p:sp>
    </p:spTree>
    <p:extLst>
      <p:ext uri="{BB962C8B-B14F-4D97-AF65-F5344CB8AC3E}">
        <p14:creationId xmlns:p14="http://schemas.microsoft.com/office/powerpoint/2010/main" val="120470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F519-B2E0-4222-99CA-CD711CDA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3DEDFA-14B4-4569-A691-FD4DEB3C6E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00775" y="1903021"/>
            <a:ext cx="5567709" cy="3724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134F49-DD91-4402-A576-DBD1F59A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00775" cy="562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3A649D-7D07-426F-9626-D6F9DDB22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75" y="0"/>
            <a:ext cx="5567709" cy="2063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E3447E-0F7C-4925-BC10-66408A0891E7}"/>
              </a:ext>
            </a:extLst>
          </p:cNvPr>
          <p:cNvSpPr txBox="1"/>
          <p:nvPr/>
        </p:nvSpPr>
        <p:spPr>
          <a:xfrm>
            <a:off x="295422" y="5753686"/>
            <a:ext cx="489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NESTED IF STATEMENT</a:t>
            </a:r>
          </a:p>
        </p:txBody>
      </p:sp>
    </p:spTree>
    <p:extLst>
      <p:ext uri="{BB962C8B-B14F-4D97-AF65-F5344CB8AC3E}">
        <p14:creationId xmlns:p14="http://schemas.microsoft.com/office/powerpoint/2010/main" val="140239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D730B-40C9-423A-B856-84526A3F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100"/>
              <a:t>LIST- is a collection which is ordered and changeable. Allows duplicate members.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9E8B06-EA3A-44F7-A8BF-D509B91835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038555" y="457200"/>
            <a:ext cx="6756148" cy="594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F6958-BE54-41E0-B623-1B1FF8C4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86068"/>
            <a:ext cx="4262915" cy="18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59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730B-40C9-423A-B856-84526A3F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200" dirty="0"/>
              <a:t>tuple- is a collection which is ordered and unchangeable. Allows duplicate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1909D-0613-413E-8063-2B4EF7DB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684" y="3270656"/>
            <a:ext cx="7765978" cy="233501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42832B-DC01-4805-A6A3-3617B0A1F6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882683" y="0"/>
            <a:ext cx="7862654" cy="31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25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730B-40C9-423A-B856-84526A3F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9" y="1303642"/>
            <a:ext cx="3326650" cy="1426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set- is a collection which is unordered and unindexed. No duplicate members.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A4916-7698-466E-A6DA-06E9A31C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797"/>
            <a:ext cx="2915661" cy="187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3D9334-5417-432B-B4A4-AC7F422B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662" y="0"/>
            <a:ext cx="8829675" cy="4529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1A6362-7955-4FD7-93B9-FB1D6AEC5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661" y="4591521"/>
            <a:ext cx="8829675" cy="18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45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730B-40C9-423A-B856-84526A3F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8214"/>
            <a:ext cx="3326650" cy="142630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dirty="0"/>
              <a:t>Dictionary</a:t>
            </a:r>
            <a:r>
              <a:rPr lang="en-US" sz="3200" dirty="0"/>
              <a:t> is a collection which is unordered, changeable and indexed. No duplicate members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0D653-8283-4EB5-A515-DDC1813B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3207213" cy="3024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2DF0B-D37C-4829-AD99-AE2C2DFC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213" y="0"/>
            <a:ext cx="8562975" cy="64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86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06663E-E7C6-4740-91EF-F49426E3E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E1EC02D-0083-41E1-BA4D-520B94079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5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CEED8-C38B-4ED1-BA43-E62624E3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716401"/>
            <a:ext cx="10805790" cy="1073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/>
              <a:t>string</a:t>
            </a:r>
          </a:p>
        </p:txBody>
      </p:sp>
      <p:sp>
        <p:nvSpPr>
          <p:cNvPr id="25" name="5-Point Star 31">
            <a:extLst>
              <a:ext uri="{FF2B5EF4-FFF2-40B4-BE49-F238E27FC236}">
                <a16:creationId xmlns:a16="http://schemas.microsoft.com/office/drawing/2014/main" id="{05C80F73-7ED6-43AE-9852-0A1FA05F6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43EBFE-9D7B-4102-912D-F0BF7BE0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86E3B-2093-4E90-A092-0042972EC2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91547" y="751060"/>
            <a:ext cx="10805789" cy="27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92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A53F-0C44-48FB-A473-1DDC8BD3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/>
          <a:lstStyle/>
          <a:p>
            <a:r>
              <a:rPr lang="en-US" dirty="0"/>
              <a:t>string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AAB4EA7-35E5-433B-8AD6-C15B479C601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16736170"/>
              </p:ext>
            </p:extLst>
          </p:nvPr>
        </p:nvGraphicFramePr>
        <p:xfrm>
          <a:off x="685800" y="1043333"/>
          <a:ext cx="1039495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7475">
                  <a:extLst>
                    <a:ext uri="{9D8B030D-6E8A-4147-A177-3AD203B41FA5}">
                      <a16:colId xmlns:a16="http://schemas.microsoft.com/office/drawing/2014/main" val="1366227671"/>
                    </a:ext>
                  </a:extLst>
                </a:gridCol>
                <a:gridCol w="5197475">
                  <a:extLst>
                    <a:ext uri="{9D8B030D-6E8A-4147-A177-3AD203B41FA5}">
                      <a16:colId xmlns:a16="http://schemas.microsoft.com/office/drawing/2014/main" val="2214531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capitalize()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Converts the first character to upper case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2913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center()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centered string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29449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count()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the number of times a specified value occurs in a string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4338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endswith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()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true if the string ends with the specified value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21609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find()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Searches the string for a specified value and returns the position of where it was found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6210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index()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Searches the string for a specified value and returns the position of where it was found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3957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8"/>
                        </a:rPr>
                        <a:t>replace()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string where a specified value is replaced with a specified value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2971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9"/>
                        </a:rPr>
                        <a:t>strip()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trimmed version of the string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054125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066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5B972-90E6-4736-B72A-2BDB8D3B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loops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E809C9-5A4A-4A7F-8B41-25C3CC1876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t="5803" r="-1" b="5989"/>
          <a:stretch/>
        </p:blipFill>
        <p:spPr>
          <a:xfrm>
            <a:off x="5321367" y="684680"/>
            <a:ext cx="6174771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9A024-EE20-4DBD-ACA2-C14C211E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67"/>
            <a:ext cx="11690252" cy="2545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E7D2E-5B65-40EF-8241-2E83269C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8" y="2413634"/>
            <a:ext cx="5347262" cy="317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AE86F-BC25-4583-A4A4-899D00AF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3634"/>
            <a:ext cx="5594252" cy="317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60E2A-4E3C-4979-A0C7-5255D67B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84874"/>
            <a:ext cx="11690252" cy="7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35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7978-5D41-4C3A-BD84-329784BD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817"/>
            <a:ext cx="4825217" cy="1151965"/>
          </a:xfrm>
        </p:spPr>
        <p:txBody>
          <a:bodyPr/>
          <a:lstStyle/>
          <a:p>
            <a:r>
              <a:rPr lang="en-US" dirty="0"/>
              <a:t>For loop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2BBE7-46C5-4F19-8305-6281E018B9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942536"/>
            <a:ext cx="4248443" cy="3770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3E9B9-A8C1-4307-8582-CE9F7FFC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2678"/>
            <a:ext cx="4248443" cy="1702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43D91-6081-465A-B258-942F4F16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442" y="109817"/>
            <a:ext cx="7455877" cy="1381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2A7A1-91EE-492C-9D03-8BD56466C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442" y="1490942"/>
            <a:ext cx="7455877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6FB2F5-FB3B-4F90-8165-565A84FEE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443" y="2507040"/>
            <a:ext cx="7455876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7B7B8A-4DED-4C7C-BDA0-D62995B69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444" y="3764340"/>
            <a:ext cx="7455874" cy="1209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2188F-97E5-4F90-B8FB-4B9BEAF7C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444" y="5021640"/>
            <a:ext cx="7455874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4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7EEC-1E29-4B0D-8F25-999238A6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8B6C6B-18C5-493B-AFF5-CC2D64EF484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4522" y="1837765"/>
            <a:ext cx="4468832" cy="3733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B21EC-25EE-4C8A-874B-EE154B6E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570806"/>
            <a:ext cx="4786382" cy="78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07072-ADDF-475C-AB4F-E7CC48719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26" y="0"/>
            <a:ext cx="6755859" cy="119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C4783-0624-408A-AB29-1FBA8497C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326" y="1161769"/>
            <a:ext cx="6755857" cy="1151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FB07-186A-45C2-932C-A1F474582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354" y="2313734"/>
            <a:ext cx="6822827" cy="180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68C47-3313-4493-AB8B-DC86767D7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82" y="4123484"/>
            <a:ext cx="6889798" cy="22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EA5558-6F13-4315-B59F-DAA05A6EB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F11EF67E-A76B-4908-8CBC-824BC0E8D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14104DC-0846-4DC0-92E6-1EEBE1EE7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C8E240AA-819B-40E3-92F6-95A21067E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ECAE88C9-DE01-4326-8D88-50215123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E7FD8B2-7738-4D90-8464-083682300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04CDF4B-8A2B-402B-BAAA-DE5D35F26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3F6A77-B889-4043-8C49-45AC8F124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A6086-5CBE-4984-AB18-6855B62EC4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936563" y="-63876"/>
            <a:ext cx="6198326" cy="4504891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705FD82-B6F4-43DB-8F78-26CCD147D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9A8F0E-A884-42E8-AEDA-E89FADB47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878E770-F583-4091-A074-26596C1A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12" y="4714814"/>
            <a:ext cx="10818199" cy="10752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/>
              <a:t>Break/continue</a:t>
            </a:r>
          </a:p>
        </p:txBody>
      </p:sp>
      <p:sp>
        <p:nvSpPr>
          <p:cNvPr id="30" name="5-Point Star 8">
            <a:extLst>
              <a:ext uri="{FF2B5EF4-FFF2-40B4-BE49-F238E27FC236}">
                <a16:creationId xmlns:a16="http://schemas.microsoft.com/office/drawing/2014/main" id="{C6073A4A-2124-40F5-8306-2B223A09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3F0BF-45D6-4AF4-BE63-1111FF504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643" y="-50505"/>
            <a:ext cx="6001072" cy="45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2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4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3A866-83A4-459A-8BFD-2FD190F3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42" y="5491713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Nested loop</a:t>
            </a:r>
          </a:p>
        </p:txBody>
      </p:sp>
      <p:sp>
        <p:nvSpPr>
          <p:cNvPr id="28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A3E72E-BA94-4A08-9DE8-DB0BC1C8AC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0" y="-27730"/>
            <a:ext cx="12192000" cy="57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40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4F11-8CC4-4F32-9A34-303D9458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8965"/>
            <a:ext cx="10396882" cy="1151965"/>
          </a:xfrm>
        </p:spPr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C70AB-11E4-49C2-A648-39B7700C3B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417984"/>
            <a:ext cx="10394707" cy="395660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can be defined as the organized block of reusable code which can be called whenever required.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allows us to divide a large program into the basic building blocks known as function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can be called multiple times to provide reusability and modularity to the python program.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can return data as a result.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is to put some commonly or repeatedly done task together and make a function, so that instead of writing the same code again and again for different inputs, we can call the function.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provides built-in functions like print(), etc. but we can also create your own functions. These functions are called user-defined functions.</a:t>
            </a:r>
          </a:p>
          <a:p>
            <a:r>
              <a:rPr lang="en-US" dirty="0"/>
              <a:t>A function is a block of organized, reusable code that is used to perform a single, related action. Functions provide better modularity for your application and a high degree of code reusing.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82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4F11-8CC4-4F32-9A34-303D9458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8965"/>
            <a:ext cx="10396882" cy="1151965"/>
          </a:xfrm>
        </p:spPr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C70AB-11E4-49C2-A648-39B7700C3B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417984"/>
            <a:ext cx="10394707" cy="3956602"/>
          </a:xfrm>
        </p:spPr>
        <p:txBody>
          <a:bodyPr>
            <a:normAutofit/>
          </a:bodyPr>
          <a:lstStyle/>
          <a:p>
            <a:r>
              <a:rPr lang="en-US" dirty="0"/>
              <a:t>Advantage of functions in python</a:t>
            </a:r>
          </a:p>
          <a:p>
            <a:r>
              <a:rPr lang="en-US" dirty="0"/>
              <a:t>There are the following advantages of C functions.</a:t>
            </a:r>
          </a:p>
          <a:p>
            <a:r>
              <a:rPr lang="en-US" dirty="0"/>
              <a:t>By using functions, we can avoid rewriting same logic/code again and again in a program.</a:t>
            </a:r>
          </a:p>
          <a:p>
            <a:r>
              <a:rPr lang="en-US" dirty="0"/>
              <a:t>We can call python functions any number of times in a program and from any place in a program.</a:t>
            </a:r>
          </a:p>
          <a:p>
            <a:r>
              <a:rPr lang="en-US" dirty="0"/>
              <a:t>We can track a large python program easily when it is divided into multiple functions.</a:t>
            </a:r>
          </a:p>
          <a:p>
            <a:r>
              <a:rPr lang="en-US" dirty="0"/>
              <a:t>Reusability is the main achievement of python functions.</a:t>
            </a:r>
          </a:p>
          <a:p>
            <a:r>
              <a:rPr lang="en-US"/>
              <a:t>However, Function calling is always overhead in a python program.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F70E-C184-440D-8806-4E86EFE3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Function-advantages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8A69-BB2A-4849-BA1C-F1EAC1E251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User-defined functions help to decompose a large program into small segments which makes program easy to understand, maintain and debug.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clarity of the code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repeated code occurs in a program. Function can be used to include those codes and execute when needed by calling that function.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Programmers working on large project can divide the workload by making different functions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call python functions any number of times in a program and from any place in a program.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82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670B-619B-4CC2-8268-DF170097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801A38-BCE6-429D-9559-1AB5D5649B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27408" y="1617786"/>
            <a:ext cx="5229225" cy="1707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21ED8-8614-4FE1-9B77-7784C146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1693"/>
            <a:ext cx="6527409" cy="2902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44D76-9EC5-43F4-B61B-FD99DADD2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532185"/>
            <a:ext cx="6527409" cy="3868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B5B24-2DC9-43A5-86A7-D217AB24D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408" y="-358982"/>
            <a:ext cx="5229225" cy="1976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AD8DE-4038-40B7-9793-69A99FF5D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408" y="2889837"/>
            <a:ext cx="5229226" cy="35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7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965F-15C8-41D1-8451-04988A7D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00" y="469696"/>
            <a:ext cx="4903637" cy="1151965"/>
          </a:xfrm>
        </p:spPr>
        <p:txBody>
          <a:bodyPr>
            <a:normAutofit/>
          </a:bodyPr>
          <a:lstStyle/>
          <a:p>
            <a:r>
              <a:rPr lang="en-US" sz="4600" dirty="0"/>
              <a:t>Default argument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98F9-D40F-4CD1-A017-1D149B61B0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3026" y="1621661"/>
            <a:ext cx="4902611" cy="323746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default argument is a parameter that assumes a default value if a value is not provided in the function call for that argument.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F57F8-6565-4800-A381-3740DAF7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82" y="0"/>
            <a:ext cx="3391174" cy="2540527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485D19-876B-4F17-B5F9-1B7632854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355" y="0"/>
            <a:ext cx="3108099" cy="2540527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482DB-A176-48BA-81E8-8FCCE6178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181" y="2540527"/>
            <a:ext cx="6499273" cy="3114685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78284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0D3FB-661B-4AF1-9D1E-8CE1F293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4458"/>
            <a:ext cx="4208251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Function arguments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 result for keyword arguments python">
            <a:extLst>
              <a:ext uri="{FF2B5EF4-FFF2-40B4-BE49-F238E27FC236}">
                <a16:creationId xmlns:a16="http://schemas.microsoft.com/office/drawing/2014/main" id="{A9DA2A2C-F832-4097-A567-F9F49AA1BA5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0545" y="684680"/>
            <a:ext cx="5556414" cy="54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88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90DE-92D4-42BF-810F-1D3D0D8F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LOYAL IDIOT?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2DE9E6-3F81-4224-BE89-6CEE13C829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1997489"/>
            <a:ext cx="3731454" cy="331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17210-66D7-4CCB-BA69-8E3D8632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94" y="-1"/>
            <a:ext cx="6302326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0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4412F17E-378A-48DF-A7D0-616F75D5C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228" name="Freeform 11">
            <a:extLst>
              <a:ext uri="{FF2B5EF4-FFF2-40B4-BE49-F238E27FC236}">
                <a16:creationId xmlns:a16="http://schemas.microsoft.com/office/drawing/2014/main" id="{908915DF-1091-4602-9B1A-C0677439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3">
            <a:extLst>
              <a:ext uri="{FF2B5EF4-FFF2-40B4-BE49-F238E27FC236}">
                <a16:creationId xmlns:a16="http://schemas.microsoft.com/office/drawing/2014/main" id="{6CFA88D5-4955-401D-884D-20970DD4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Freeform 25">
            <a:extLst>
              <a:ext uri="{FF2B5EF4-FFF2-40B4-BE49-F238E27FC236}">
                <a16:creationId xmlns:a16="http://schemas.microsoft.com/office/drawing/2014/main" id="{164D267B-C17A-4774-88F8-99CC562E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Freeform 14">
            <a:extLst>
              <a:ext uri="{FF2B5EF4-FFF2-40B4-BE49-F238E27FC236}">
                <a16:creationId xmlns:a16="http://schemas.microsoft.com/office/drawing/2014/main" id="{C1C5AED6-50C3-434F-B16D-A7A833763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5" name="5-Point Star 24">
            <a:extLst>
              <a:ext uri="{FF2B5EF4-FFF2-40B4-BE49-F238E27FC236}">
                <a16:creationId xmlns:a16="http://schemas.microsoft.com/office/drawing/2014/main" id="{AFF213A5-1AFF-47E9-83C0-F71BD7388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C64A235-91A1-4814-B8ED-7C5A181B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CC8AAB92-DA6C-41BE-BB20-272A1C1D2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2" name="Picture 6" descr="Image result for required arguments python">
            <a:extLst>
              <a:ext uri="{FF2B5EF4-FFF2-40B4-BE49-F238E27FC236}">
                <a16:creationId xmlns:a16="http://schemas.microsoft.com/office/drawing/2014/main" id="{B9EFC39E-F7F4-423C-AE5B-A9D13C843CC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188"/>
          <a:stretch/>
        </p:blipFill>
        <p:spPr bwMode="auto">
          <a:xfrm>
            <a:off x="6153345" y="0"/>
            <a:ext cx="5981544" cy="422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E9AD45EC-5A44-453E-9EA7-6D5D9C3E3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BD782F3-F762-45EF-A88F-C9996D2F8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4055E3-5A8D-4FDA-AA7D-2C36D1C4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12" y="4714814"/>
            <a:ext cx="10818199" cy="10752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Required argument</a:t>
            </a:r>
          </a:p>
        </p:txBody>
      </p:sp>
      <p:sp>
        <p:nvSpPr>
          <p:cNvPr id="95" name="5-Point Star 8">
            <a:extLst>
              <a:ext uri="{FF2B5EF4-FFF2-40B4-BE49-F238E27FC236}">
                <a16:creationId xmlns:a16="http://schemas.microsoft.com/office/drawing/2014/main" id="{ABEDB6CB-7FA6-40C1-B974-86D57915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20" name="Picture 4" descr="Image result for required arguments python">
            <a:extLst>
              <a:ext uri="{FF2B5EF4-FFF2-40B4-BE49-F238E27FC236}">
                <a16:creationId xmlns:a16="http://schemas.microsoft.com/office/drawing/2014/main" id="{570B703C-879B-4B56-B729-63BAC6368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6" b="11837"/>
          <a:stretch/>
        </p:blipFill>
        <p:spPr bwMode="auto">
          <a:xfrm>
            <a:off x="-76643" y="1"/>
            <a:ext cx="6106544" cy="42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06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7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17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7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7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76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7177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78" name="Picture 82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179" name="Rectangle 84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B8E2C-046C-4F27-BDBA-A2CE0B79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/>
              <a:t>Keyword argument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keyword arguments python">
            <a:extLst>
              <a:ext uri="{FF2B5EF4-FFF2-40B4-BE49-F238E27FC236}">
                <a16:creationId xmlns:a16="http://schemas.microsoft.com/office/drawing/2014/main" id="{A3C7348E-DB72-4CA5-B8B0-EA49445B999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0029" y="-6408"/>
            <a:ext cx="7901971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300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EA7C-AE83-41EB-A787-63F870526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3100"/>
              <a:t>Variable length arguments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BAE8E-8481-491F-B9FC-A1B641DC5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0" y="457200"/>
            <a:ext cx="7045931" cy="45790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C860A-0AD4-4E0E-BB7D-8277951EB1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 fontScale="92500"/>
          </a:bodyPr>
          <a:lstStyle/>
          <a:p>
            <a:pPr algn="just">
              <a:lnSpc>
                <a:spcPct val="110000"/>
              </a:lnSpc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large projects, sometimes we may not know the number of arguments to be passed in advance.</a:t>
            </a:r>
          </a:p>
          <a:p>
            <a:pPr algn="just">
              <a:lnSpc>
                <a:spcPct val="110000"/>
              </a:lnSpc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such cases, Python provides us the flexibility to provide the comma separated values which are internally treated as tuples at the function call</a:t>
            </a:r>
          </a:p>
          <a:p>
            <a:pPr algn="just">
              <a:lnSpc>
                <a:spcPct val="110000"/>
              </a:lnSpc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at the function definition, we have to define the variable with * (star) as *&lt;variable - name &gt;.</a:t>
            </a:r>
          </a:p>
        </p:txBody>
      </p:sp>
    </p:spTree>
    <p:extLst>
      <p:ext uri="{BB962C8B-B14F-4D97-AF65-F5344CB8AC3E}">
        <p14:creationId xmlns:p14="http://schemas.microsoft.com/office/powerpoint/2010/main" val="3203893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E7A1-4F8D-490F-B091-B32206BA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32" y="102705"/>
            <a:ext cx="10396882" cy="1151965"/>
          </a:xfrm>
        </p:spPr>
        <p:txBody>
          <a:bodyPr/>
          <a:lstStyle/>
          <a:p>
            <a:r>
              <a:rPr lang="en-US" dirty="0"/>
              <a:t>Scope of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684E-A467-4990-9375-FC7637A004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244" y="1855304"/>
            <a:ext cx="10394707" cy="471197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variables in a program may not be accessible at all sections in that program. This depends on where you have declared a variable.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a variable determines the portion of the program where you can access a particular identifier. There are two basic scopes of variables in Python −Global variables, Local variables.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that are defined inside a function body have a local scope, and those defined outside have a global scope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that local variables can be accessed only inside the function in which they are declared, whereas global variables can be accessed throughout the program body by all functions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50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EA5558-6F13-4315-B59F-DAA05A6EB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F11EF67E-A76B-4908-8CBC-824BC0E8D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14104DC-0846-4DC0-92E6-1EEBE1EE7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C8E240AA-819B-40E3-92F6-95A21067E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ECAE88C9-DE01-4326-8D88-50215123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E7FD8B2-7738-4D90-8464-083682300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04CDF4B-8A2B-402B-BAAA-DE5D35F26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3F6A77-B889-4043-8C49-45AC8F124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9A99D-94E8-4716-88DC-640C6C12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563" y="0"/>
            <a:ext cx="6259094" cy="4395316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705FD82-B6F4-43DB-8F78-26CCD147D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9A8F0E-A884-42E8-AEDA-E89FADB47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062C7FF-0BD8-45D4-A866-55F923CB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12" y="4714814"/>
            <a:ext cx="10818199" cy="10752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/>
              <a:t>Scope of variable</a:t>
            </a:r>
          </a:p>
        </p:txBody>
      </p:sp>
      <p:sp>
        <p:nvSpPr>
          <p:cNvPr id="30" name="5-Point Star 8">
            <a:extLst>
              <a:ext uri="{FF2B5EF4-FFF2-40B4-BE49-F238E27FC236}">
                <a16:creationId xmlns:a16="http://schemas.microsoft.com/office/drawing/2014/main" id="{C6073A4A-2124-40F5-8306-2B223A09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D73DB6-34AA-4D68-8323-50940EB97F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5924429" cy="44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59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1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9C781-F163-4EB6-B1CE-E4148F3F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/>
              <a:t>Call by reference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explain call by reference in python">
            <a:extLst>
              <a:ext uri="{FF2B5EF4-FFF2-40B4-BE49-F238E27FC236}">
                <a16:creationId xmlns:a16="http://schemas.microsoft.com/office/drawing/2014/main" id="{5B5C8C03-F24E-4770-A85F-8E8C47A370F7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34" b="3"/>
          <a:stretch/>
        </p:blipFill>
        <p:spPr bwMode="auto">
          <a:xfrm>
            <a:off x="4579993" y="0"/>
            <a:ext cx="76120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08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E69F-83A8-49AB-8B46-84E9580A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6009"/>
            <a:ext cx="10396882" cy="1151965"/>
          </a:xfrm>
        </p:spPr>
        <p:txBody>
          <a:bodyPr/>
          <a:lstStyle/>
          <a:p>
            <a:r>
              <a:rPr lang="en-US" dirty="0"/>
              <a:t>docstrings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B74D-B9FA-40E8-A1B1-D7AB297CD5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47446"/>
            <a:ext cx="10394707" cy="38826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Python documentation strings (or docstrings) provide a convenient way of associating documentation with Python modules, functions, classes, and methods.</a:t>
            </a:r>
          </a:p>
          <a:p>
            <a:r>
              <a:rPr lang="en-US" dirty="0"/>
              <a:t>Unlike conventional source code comments, the docstring should describe what the function does, not how.</a:t>
            </a:r>
          </a:p>
          <a:p>
            <a:pPr fontAlgn="base"/>
            <a:r>
              <a:rPr lang="en-US" b="1" dirty="0"/>
              <a:t>What should a docstring look like?</a:t>
            </a:r>
            <a:endParaRPr lang="en-US" dirty="0"/>
          </a:p>
          <a:p>
            <a:pPr lvl="1" fontAlgn="base"/>
            <a:r>
              <a:rPr lang="en-US" dirty="0"/>
              <a:t>The doc string line should begin with a capital letter and end with a period.</a:t>
            </a:r>
          </a:p>
          <a:p>
            <a:pPr lvl="1" fontAlgn="base"/>
            <a:r>
              <a:rPr lang="en-US" dirty="0"/>
              <a:t>The first line should be a short description.</a:t>
            </a:r>
          </a:p>
          <a:p>
            <a:pPr lvl="1" fontAlgn="base"/>
            <a:r>
              <a:rPr lang="en-US" dirty="0"/>
              <a:t>If there are more lines in the documentation string, the second line should be blank, visually separating the summary from the rest of the description.</a:t>
            </a:r>
          </a:p>
          <a:p>
            <a:pPr lvl="1" fontAlgn="base"/>
            <a:r>
              <a:rPr lang="en-US" dirty="0"/>
              <a:t>The following lines should be one or more paragraphs describing the object’s calling conventions, its side effects,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12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E69F-83A8-49AB-8B46-84E9580A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6009"/>
            <a:ext cx="10396882" cy="1151965"/>
          </a:xfrm>
        </p:spPr>
        <p:txBody>
          <a:bodyPr/>
          <a:lstStyle/>
          <a:p>
            <a:r>
              <a:rPr lang="en-US" dirty="0"/>
              <a:t>docstrings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B74D-B9FA-40E8-A1B1-D7AB297CD5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625" y="1730326"/>
            <a:ext cx="10394707" cy="4178105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Declaring Docstrings: The docstrings are declared using “””triple double quotes””” just below the class, method or function declaration. All functions should have a docstring.</a:t>
            </a:r>
          </a:p>
          <a:p>
            <a:pPr fontAlgn="base"/>
            <a:r>
              <a:rPr lang="en-US" dirty="0"/>
              <a:t>Accessing Docstrings: The docstrings can be accessed using the __doc__ method of the object or using the help function.</a:t>
            </a:r>
            <a:br>
              <a:rPr lang="en-US" dirty="0"/>
            </a:br>
            <a:r>
              <a:rPr lang="en-US" dirty="0"/>
              <a:t>The below example demonstrates how to declare and access a docstring.</a:t>
            </a:r>
          </a:p>
          <a:p>
            <a:pPr marL="0" indent="0" fontAlgn="base">
              <a:buNone/>
            </a:pPr>
            <a:r>
              <a:rPr lang="en-US" dirty="0"/>
              <a:t>def power(a, b): </a:t>
            </a:r>
          </a:p>
          <a:p>
            <a:pPr marL="0" indent="0" fontAlgn="base">
              <a:buNone/>
            </a:pPr>
            <a:r>
              <a:rPr lang="en-US" dirty="0"/>
              <a:t>	"""Returns arg1 raised to power arg2."""</a:t>
            </a:r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dirty="0"/>
              <a:t>	return a**b </a:t>
            </a:r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dirty="0"/>
              <a:t>print </a:t>
            </a:r>
            <a:r>
              <a:rPr lang="en-US" dirty="0" err="1"/>
              <a:t>power.__doc</a:t>
            </a:r>
            <a:r>
              <a:rPr lang="en-US" dirty="0"/>
              <a:t>__ 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87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E69F-83A8-49AB-8B46-84E9580A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6009"/>
            <a:ext cx="10396882" cy="1151965"/>
          </a:xfrm>
        </p:spPr>
        <p:txBody>
          <a:bodyPr/>
          <a:lstStyle/>
          <a:p>
            <a:r>
              <a:rPr lang="en-US" dirty="0"/>
              <a:t>docstrings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B74D-B9FA-40E8-A1B1-D7AB297CD5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625" y="1730326"/>
            <a:ext cx="10394707" cy="41781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def </a:t>
            </a:r>
            <a:r>
              <a:rPr lang="en-US" sz="1400" dirty="0" err="1"/>
              <a:t>my_function</a:t>
            </a:r>
            <a:r>
              <a:rPr lang="en-US" sz="1400" dirty="0"/>
              <a:t>(arg1): </a:t>
            </a:r>
          </a:p>
          <a:p>
            <a:pPr marL="0" indent="0">
              <a:buNone/>
            </a:pPr>
            <a:r>
              <a:rPr lang="en-US" sz="1400" dirty="0"/>
              <a:t>""" </a:t>
            </a:r>
          </a:p>
          <a:p>
            <a:pPr marL="0" indent="0">
              <a:buNone/>
            </a:pPr>
            <a:r>
              <a:rPr lang="en-US" sz="1400" dirty="0"/>
              <a:t>	Summary line. 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	Extended description of function. 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	Parameters: arg1 (int): Description of arg1 </a:t>
            </a:r>
          </a:p>
          <a:p>
            <a:pPr marL="0" indent="0">
              <a:buNone/>
            </a:pPr>
            <a:r>
              <a:rPr lang="en-US" sz="1400" dirty="0"/>
              <a:t>	Returns: 	int: Description of return value </a:t>
            </a:r>
          </a:p>
          <a:p>
            <a:pPr marL="0" indent="0">
              <a:buNone/>
            </a:pPr>
            <a:r>
              <a:rPr lang="en-US" sz="1400" dirty="0"/>
              <a:t>	"""</a:t>
            </a:r>
          </a:p>
          <a:p>
            <a:pPr marL="0" indent="0">
              <a:buNone/>
            </a:pPr>
            <a:r>
              <a:rPr lang="en-US" sz="1400" dirty="0"/>
              <a:t>	return arg1 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print </a:t>
            </a:r>
            <a:r>
              <a:rPr lang="en-US" sz="1400" dirty="0" err="1"/>
              <a:t>my_function.__doc</a:t>
            </a:r>
            <a:r>
              <a:rPr lang="en-US" sz="1400" dirty="0"/>
              <a:t>__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1242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6F79-520B-4B97-AA21-5F713616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04EB-DB5B-4553-B649-E0D2235A7D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Recursion is the process of defining something in terms of itself</a:t>
            </a:r>
          </a:p>
          <a:p>
            <a:r>
              <a:rPr lang="en-US" dirty="0"/>
              <a:t>A physical world example would be to place two parallel mirrors facing each other. Any object in between them would be reflected recursively.</a:t>
            </a:r>
          </a:p>
          <a:p>
            <a:r>
              <a:rPr lang="en-US" dirty="0" err="1"/>
              <a:t>Movie:inception</a:t>
            </a:r>
            <a:endParaRPr lang="en-US" dirty="0"/>
          </a:p>
          <a:p>
            <a:r>
              <a:rPr lang="en-US" dirty="0"/>
              <a:t>We know that in Python, a </a:t>
            </a:r>
            <a:r>
              <a:rPr lang="en-US" dirty="0">
                <a:hlinkClick r:id="rId2" tooltip="Python function"/>
              </a:rPr>
              <a:t>function</a:t>
            </a:r>
            <a:r>
              <a:rPr lang="en-US" dirty="0"/>
              <a:t> can call other functions. It is even possible for the function to call itself. These type of construct are termed as recursive functions.</a:t>
            </a:r>
          </a:p>
          <a:p>
            <a:r>
              <a:rPr lang="en-US" dirty="0"/>
              <a:t>A recursive function generally has two components:</a:t>
            </a:r>
          </a:p>
          <a:p>
            <a:pPr lvl="1"/>
            <a:r>
              <a:rPr lang="en-US" dirty="0"/>
              <a:t>Base case (when recursive call should stop)</a:t>
            </a:r>
          </a:p>
          <a:p>
            <a:pPr lvl="1"/>
            <a:r>
              <a:rPr lang="en-US" dirty="0"/>
              <a:t>The call to itself</a:t>
            </a:r>
          </a:p>
        </p:txBody>
      </p:sp>
    </p:spTree>
    <p:extLst>
      <p:ext uri="{BB962C8B-B14F-4D97-AF65-F5344CB8AC3E}">
        <p14:creationId xmlns:p14="http://schemas.microsoft.com/office/powerpoint/2010/main" val="351500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EE45-BFC9-43B6-AF52-4CA57013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41" y="-158052"/>
            <a:ext cx="10396882" cy="1151965"/>
          </a:xfrm>
        </p:spPr>
        <p:txBody>
          <a:bodyPr/>
          <a:lstStyle/>
          <a:p>
            <a:r>
              <a:rPr lang="en-US" dirty="0"/>
              <a:t>What is computer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6300D-38BB-48D2-8232-9C19B268A7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49357"/>
            <a:ext cx="11675165" cy="609502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EXECUTABLE COMPUTER PROGRAM FOR ACCOMPLISHING A SPECIFIC COMPUTING TASK.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to find a sequence of instructions that will automate the performance of a task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of giving computers instructions about what they should do next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instructions are known as code, and computer programmers write code to solve problems or perform a task.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main purpose of programming is to have a machine do a task for us. (Hopefully programming the machine to do this is less effort in the long run) </a:t>
            </a:r>
          </a:p>
          <a:p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 instructions 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incredibly loyal idiot </a:t>
            </a:r>
            <a:br>
              <a:rPr lang="en-US" dirty="0"/>
            </a:b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85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78F-2EEE-470B-A1F2-6FCB8913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8F182-D575-43A9-ABCE-612F7F2AB4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Recursive functions make the code look clean and elegant</a:t>
            </a:r>
          </a:p>
          <a:p>
            <a:pPr lvl="1"/>
            <a:r>
              <a:rPr lang="en-US" dirty="0"/>
              <a:t>A complex task can be broken down into simpler sub-problems 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Sometimes logic behind recursion is hard to follow through</a:t>
            </a:r>
          </a:p>
          <a:p>
            <a:pPr lvl="1"/>
            <a:r>
              <a:rPr lang="en-US" dirty="0"/>
              <a:t>Recursive calls are expensive (inefficient) as they take up a lot of memory and time</a:t>
            </a:r>
          </a:p>
          <a:p>
            <a:pPr lvl="1"/>
            <a:r>
              <a:rPr lang="en-US" dirty="0"/>
              <a:t>Recursive functions are hard to debug</a:t>
            </a:r>
          </a:p>
        </p:txBody>
      </p:sp>
    </p:spTree>
    <p:extLst>
      <p:ext uri="{BB962C8B-B14F-4D97-AF65-F5344CB8AC3E}">
        <p14:creationId xmlns:p14="http://schemas.microsoft.com/office/powerpoint/2010/main" val="3394792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6F79-520B-4B97-AA21-5F713616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/>
          <a:p>
            <a:r>
              <a:rPr lang="en-US"/>
              <a:t>rECURSION</a:t>
            </a:r>
            <a:endParaRPr lang="en-US" dirty="0"/>
          </a:p>
        </p:txBody>
      </p:sp>
      <p:pic>
        <p:nvPicPr>
          <p:cNvPr id="3074" name="Picture 2" descr="Image result for recursion in python">
            <a:extLst>
              <a:ext uri="{FF2B5EF4-FFF2-40B4-BE49-F238E27FC236}">
                <a16:creationId xmlns:a16="http://schemas.microsoft.com/office/drawing/2014/main" id="{6B529951-0C89-4A96-9E82-428B52ABB99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37765"/>
            <a:ext cx="10396882" cy="370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372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6F79-520B-4B97-AA21-5F713616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rECURSION</a:t>
            </a:r>
          </a:p>
        </p:txBody>
      </p:sp>
      <p:sp>
        <p:nvSpPr>
          <p:cNvPr id="85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46" name="Picture 2" descr="Image result for recursion in python">
            <a:extLst>
              <a:ext uri="{FF2B5EF4-FFF2-40B4-BE49-F238E27FC236}">
                <a16:creationId xmlns:a16="http://schemas.microsoft.com/office/drawing/2014/main" id="{1BE30C16-ACD3-4BDD-B541-B751908BD0E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42203"/>
            <a:ext cx="12192000" cy="489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4059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9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47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4A55F-0A9E-49B1-BD61-DEE4D6C9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dirty="0"/>
              <a:t>recursion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Image result for fibonacci series in python recursion">
            <a:extLst>
              <a:ext uri="{FF2B5EF4-FFF2-40B4-BE49-F238E27FC236}">
                <a16:creationId xmlns:a16="http://schemas.microsoft.com/office/drawing/2014/main" id="{48AC33AC-A003-4AC6-A6C9-1128D4F66EE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822" y="0"/>
            <a:ext cx="75621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613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F980-E768-4D88-9EFE-72C5C2E03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EE785-625C-4528-AD12-DDBD9FC4CA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namespace is a system to have a unique name for each and every object in Python and avoid conflict</a:t>
            </a:r>
          </a:p>
          <a:p>
            <a:r>
              <a:rPr lang="en-US" dirty="0"/>
              <a:t>An object might be a variable or a method.</a:t>
            </a:r>
          </a:p>
          <a:p>
            <a:r>
              <a:rPr lang="en-US" dirty="0"/>
              <a:t>Python itself maintains a namespace in the form of a Python dictionary (key value pair)</a:t>
            </a:r>
          </a:p>
          <a:p>
            <a:r>
              <a:rPr lang="en-US" dirty="0"/>
              <a:t>Real example: Files in directories</a:t>
            </a:r>
          </a:p>
          <a:p>
            <a:r>
              <a:rPr lang="en-US" dirty="0"/>
              <a:t>It maintains a name-to-object mapping where names act as keys and the objects as values</a:t>
            </a:r>
          </a:p>
          <a:p>
            <a:r>
              <a:rPr lang="en-US" dirty="0"/>
              <a:t>Multiple namespaces may have the same name but pointing to a different variable</a:t>
            </a:r>
          </a:p>
          <a:p>
            <a:r>
              <a:rPr lang="en-US" dirty="0"/>
              <a:t>Dir() function used to find namespace</a:t>
            </a:r>
          </a:p>
        </p:txBody>
      </p:sp>
    </p:spTree>
    <p:extLst>
      <p:ext uri="{BB962C8B-B14F-4D97-AF65-F5344CB8AC3E}">
        <p14:creationId xmlns:p14="http://schemas.microsoft.com/office/powerpoint/2010/main" val="998455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namespace in python">
            <a:extLst>
              <a:ext uri="{FF2B5EF4-FFF2-40B4-BE49-F238E27FC236}">
                <a16:creationId xmlns:a16="http://schemas.microsoft.com/office/drawing/2014/main" id="{E6A968CD-137C-4AB7-8BB5-17AF08F38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" r="1" b="7585"/>
          <a:stretch/>
        </p:blipFill>
        <p:spPr bwMode="auto">
          <a:xfrm>
            <a:off x="1" y="-1"/>
            <a:ext cx="5791144" cy="398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namespace in python example">
            <a:extLst>
              <a:ext uri="{FF2B5EF4-FFF2-40B4-BE49-F238E27FC236}">
                <a16:creationId xmlns:a16="http://schemas.microsoft.com/office/drawing/2014/main" id="{5C6614E1-B78F-4F6D-B366-3FF63EE85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r="10263" b="1"/>
          <a:stretch/>
        </p:blipFill>
        <p:spPr bwMode="auto">
          <a:xfrm>
            <a:off x="5914589" y="10"/>
            <a:ext cx="5794811" cy="398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9075C07-CFB6-4B00-8D9D-38D8FB766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134" y="4109680"/>
            <a:ext cx="11730000" cy="2299058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34060-7950-4497-97FB-186D4293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67829"/>
            <a:ext cx="3373149" cy="160803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namespace</a:t>
            </a:r>
          </a:p>
        </p:txBody>
      </p:sp>
      <p:sp>
        <p:nvSpPr>
          <p:cNvPr id="12296" name="Content Placeholder 12295">
            <a:extLst>
              <a:ext uri="{FF2B5EF4-FFF2-40B4-BE49-F238E27FC236}">
                <a16:creationId xmlns:a16="http://schemas.microsoft.com/office/drawing/2014/main" id="{3B1700CD-1943-4F09-B136-1FBFDA0017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4682" y="4267829"/>
            <a:ext cx="6635805" cy="1608035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7C20A0-BD08-4315-BE42-56F2B41F8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D5331-B093-4784-99E0-88AFBACF6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72000"/>
            <a:ext cx="12192000" cy="2286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2B3F5-EE1C-4B72-97C5-54612B86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07648"/>
            <a:ext cx="10792837" cy="11519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307D9-3BFF-458C-9329-4B21E99B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369"/>
            <a:ext cx="4909625" cy="47979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5457B-50D2-4FA1-A7D1-81E3195786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909625" y="282166"/>
            <a:ext cx="7282375" cy="51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B3F5-EE1C-4B72-97C5-54612B86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07648"/>
            <a:ext cx="10792837" cy="872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Programming 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3E045C-57FE-40A2-9679-F441B99AF7F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98388"/>
            <a:ext cx="11605846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5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2833</Words>
  <Application>Microsoft Office PowerPoint</Application>
  <PresentationFormat>Widescreen</PresentationFormat>
  <Paragraphs>268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Impact</vt:lpstr>
      <vt:lpstr>Times New Roman</vt:lpstr>
      <vt:lpstr>Main Event</vt:lpstr>
      <vt:lpstr>PYTHON Programming</vt:lpstr>
      <vt:lpstr>PowerPoint Presentation</vt:lpstr>
      <vt:lpstr>PowerPoint Presentation</vt:lpstr>
      <vt:lpstr>PowerPoint Presentation</vt:lpstr>
      <vt:lpstr>PowerPoint Presentation</vt:lpstr>
      <vt:lpstr>LOYAL IDIOT?</vt:lpstr>
      <vt:lpstr>What is computer programming?</vt:lpstr>
      <vt:lpstr>Programming languages</vt:lpstr>
      <vt:lpstr>Programming languages</vt:lpstr>
      <vt:lpstr>A computer program that transforms source code written in a high-level programming language into a lower level language (COMPILER,interpreter)</vt:lpstr>
      <vt:lpstr>Compiler vs Interpreter</vt:lpstr>
      <vt:lpstr>PowerPoint Presentation</vt:lpstr>
      <vt:lpstr>Python</vt:lpstr>
      <vt:lpstr>PYTHON FEATURES </vt:lpstr>
      <vt:lpstr>PowerPoint Presentation</vt:lpstr>
      <vt:lpstr>PowerPoint Presentation</vt:lpstr>
      <vt:lpstr>How to Install Python (Environment Set-up) </vt:lpstr>
      <vt:lpstr>PowerPoint Presentation</vt:lpstr>
      <vt:lpstr>IDE</vt:lpstr>
      <vt:lpstr>PYTHON VARIABLE</vt:lpstr>
      <vt:lpstr>PowerPoint Presentation</vt:lpstr>
      <vt:lpstr>VARIABLE NAMING CONVENTION</vt:lpstr>
      <vt:lpstr>keywords</vt:lpstr>
      <vt:lpstr>datatypes</vt:lpstr>
      <vt:lpstr>Type conversion (casting)</vt:lpstr>
      <vt:lpstr>OPERATORS</vt:lpstr>
      <vt:lpstr>PowerPoint Presentation</vt:lpstr>
      <vt:lpstr>Error-Syntax error</vt:lpstr>
      <vt:lpstr>Error-runtime error</vt:lpstr>
      <vt:lpstr>Error-logical error</vt:lpstr>
      <vt:lpstr>Debugging</vt:lpstr>
      <vt:lpstr>dEBUGGING</vt:lpstr>
      <vt:lpstr>debugging</vt:lpstr>
      <vt:lpstr>END OF WEEK 1</vt:lpstr>
      <vt:lpstr>BOOLEAN LOGIC AND LOGICAL OPERATOR</vt:lpstr>
      <vt:lpstr>SHORT CIRCUIT OPERATTION</vt:lpstr>
      <vt:lpstr>Short circuiting to avoid error</vt:lpstr>
      <vt:lpstr>Decision making STATEMENTS</vt:lpstr>
      <vt:lpstr>If statement</vt:lpstr>
      <vt:lpstr>PowerPoint Presentation</vt:lpstr>
      <vt:lpstr>PowerPoint Presentation</vt:lpstr>
      <vt:lpstr>PowerPoint Presentation</vt:lpstr>
      <vt:lpstr>LIST- is a collection which is ordered and changeable. Allows duplicate members.</vt:lpstr>
      <vt:lpstr>tuple- is a collection which is ordered and unchangeable. Allows duplicate members</vt:lpstr>
      <vt:lpstr>set- is a collection which is unordered and unindexed. No duplicate members.</vt:lpstr>
      <vt:lpstr>Dictionary is a collection which is unordered, changeable and indexed. No duplicate members</vt:lpstr>
      <vt:lpstr>string</vt:lpstr>
      <vt:lpstr>string</vt:lpstr>
      <vt:lpstr>loops</vt:lpstr>
      <vt:lpstr>For loop</vt:lpstr>
      <vt:lpstr>While loop</vt:lpstr>
      <vt:lpstr>Break/continue</vt:lpstr>
      <vt:lpstr>Nested loop</vt:lpstr>
      <vt:lpstr>function</vt:lpstr>
      <vt:lpstr>function</vt:lpstr>
      <vt:lpstr>Function-advantages</vt:lpstr>
      <vt:lpstr>PowerPoint Presentation</vt:lpstr>
      <vt:lpstr>Default argument</vt:lpstr>
      <vt:lpstr>Function arguments</vt:lpstr>
      <vt:lpstr>Required argument</vt:lpstr>
      <vt:lpstr>Keyword argument</vt:lpstr>
      <vt:lpstr>Variable length arguments</vt:lpstr>
      <vt:lpstr>Scope of variable</vt:lpstr>
      <vt:lpstr>Scope of variable</vt:lpstr>
      <vt:lpstr>Call by reference</vt:lpstr>
      <vt:lpstr>docstrings</vt:lpstr>
      <vt:lpstr>docstrings</vt:lpstr>
      <vt:lpstr>docstrings</vt:lpstr>
      <vt:lpstr>rECURSION</vt:lpstr>
      <vt:lpstr>recursion</vt:lpstr>
      <vt:lpstr>rECURSION</vt:lpstr>
      <vt:lpstr>rECURSION</vt:lpstr>
      <vt:lpstr>recursion</vt:lpstr>
      <vt:lpstr>namespace</vt:lpstr>
      <vt:lpstr>namespace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KC, Surendra</dc:creator>
  <cp:lastModifiedBy>KC, Surendra</cp:lastModifiedBy>
  <cp:revision>3</cp:revision>
  <dcterms:created xsi:type="dcterms:W3CDTF">2019-11-20T14:31:14Z</dcterms:created>
  <dcterms:modified xsi:type="dcterms:W3CDTF">2019-11-20T15:04:58Z</dcterms:modified>
</cp:coreProperties>
</file>